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ublic Sans" panose="020B0604020202020204" charset="0"/>
      <p:regular r:id="rId16"/>
    </p:embeddedFont>
    <p:embeddedFont>
      <p:font typeface="Public Sans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41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97586" y="2057919"/>
            <a:ext cx="12781566" cy="4399577"/>
            <a:chOff x="0" y="0"/>
            <a:chExt cx="17042088" cy="5866103"/>
          </a:xfrm>
        </p:grpSpPr>
        <p:sp>
          <p:nvSpPr>
            <p:cNvPr id="4" name="TextBox 4"/>
            <p:cNvSpPr txBox="1"/>
            <p:nvPr/>
          </p:nvSpPr>
          <p:spPr>
            <a:xfrm>
              <a:off x="0" y="1595093"/>
              <a:ext cx="17042088" cy="42710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869"/>
                </a:lnSpc>
              </a:pPr>
              <a:r>
                <a:rPr lang="en-US" sz="9899" b="1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AI-Powered Salary Prediction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12920073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TRUSTED PARTNER IN COMPENSATION  PREDICITION 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8371070"/>
            <a:ext cx="10903152" cy="887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97"/>
              </a:lnSpc>
            </a:pPr>
            <a:r>
              <a:rPr lang="en-US" sz="2569">
                <a:solidFill>
                  <a:srgbClr val="1C0C06"/>
                </a:solidFill>
                <a:latin typeface="Public Sans"/>
                <a:ea typeface="Public Sans"/>
                <a:cs typeface="Public Sans"/>
                <a:sym typeface="Public Sans"/>
              </a:rPr>
              <a:t>Enhancing fairness in salary prediction and budgeting through AI technology</a:t>
            </a:r>
          </a:p>
        </p:txBody>
      </p:sp>
      <p:sp>
        <p:nvSpPr>
          <p:cNvPr id="7" name="Freeform 7"/>
          <p:cNvSpPr/>
          <p:nvPr/>
        </p:nvSpPr>
        <p:spPr>
          <a:xfrm>
            <a:off x="397586" y="284001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5" y="0"/>
                </a:lnTo>
                <a:lnTo>
                  <a:pt x="5761175" y="1088839"/>
                </a:lnTo>
                <a:lnTo>
                  <a:pt x="0" y="10888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911" b="-2911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601200" y="8953500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3"/>
                </a:lnTo>
                <a:lnTo>
                  <a:pt x="0" y="10405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752600" y="2789084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116970" y="275842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78207" y="251719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5" y="0"/>
                </a:lnTo>
                <a:lnTo>
                  <a:pt x="5761175" y="1088838"/>
                </a:lnTo>
                <a:lnTo>
                  <a:pt x="0" y="1088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911" b="-2911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5647818" y="4109105"/>
            <a:ext cx="6992364" cy="2650856"/>
            <a:chOff x="0" y="0"/>
            <a:chExt cx="9323152" cy="3534475"/>
          </a:xfrm>
        </p:grpSpPr>
        <p:sp>
          <p:nvSpPr>
            <p:cNvPr id="8" name="TextBox 8"/>
            <p:cNvSpPr txBox="1"/>
            <p:nvPr/>
          </p:nvSpPr>
          <p:spPr>
            <a:xfrm>
              <a:off x="0" y="-19050"/>
              <a:ext cx="9323152" cy="245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200"/>
                </a:lnSpc>
              </a:pPr>
              <a:r>
                <a:rPr lang="en-US" sz="6000" b="1" u="sng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Any questions about Earnalytics?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946253"/>
              <a:ext cx="9323152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We’d love to hear your thoughts and insights!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6932" y="1886418"/>
            <a:ext cx="6395038" cy="174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</a:pPr>
            <a:r>
              <a:rPr lang="en-US" sz="5000" b="1" u="sng">
                <a:solidFill>
                  <a:srgbClr val="CDB98D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Accenture's Business Background</a:t>
            </a:r>
          </a:p>
        </p:txBody>
      </p:sp>
      <p:sp>
        <p:nvSpPr>
          <p:cNvPr id="3" name="Freeform 3"/>
          <p:cNvSpPr/>
          <p:nvPr/>
        </p:nvSpPr>
        <p:spPr>
          <a:xfrm>
            <a:off x="8084358" y="1289535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3"/>
                </a:lnTo>
                <a:lnTo>
                  <a:pt x="0" y="10405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669609" y="8738004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103408" y="8738004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520296" y="9699532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3865628" y="200697"/>
            <a:ext cx="3393672" cy="9566007"/>
            <a:chOff x="0" y="0"/>
            <a:chExt cx="893807" cy="251944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93807" cy="2519442"/>
            </a:xfrm>
            <a:custGeom>
              <a:avLst/>
              <a:gdLst/>
              <a:ahLst/>
              <a:cxnLst/>
              <a:rect l="l" t="t" r="r" b="b"/>
              <a:pathLst>
                <a:path w="893807" h="2519442">
                  <a:moveTo>
                    <a:pt x="0" y="0"/>
                  </a:moveTo>
                  <a:lnTo>
                    <a:pt x="893807" y="0"/>
                  </a:lnTo>
                  <a:lnTo>
                    <a:pt x="893807" y="2519442"/>
                  </a:lnTo>
                  <a:lnTo>
                    <a:pt x="0" y="25194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EFFFD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93807" cy="25765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633863" y="200697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5" y="0"/>
                </a:lnTo>
                <a:lnTo>
                  <a:pt x="5761175" y="1088838"/>
                </a:lnTo>
                <a:lnTo>
                  <a:pt x="0" y="1088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911" b="-2911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9552672" y="65020"/>
            <a:ext cx="8735328" cy="4918680"/>
          </a:xfrm>
          <a:custGeom>
            <a:avLst/>
            <a:gdLst/>
            <a:ahLst/>
            <a:cxnLst/>
            <a:rect l="l" t="t" r="r" b="b"/>
            <a:pathLst>
              <a:path w="8735328" h="4918680">
                <a:moveTo>
                  <a:pt x="0" y="0"/>
                </a:moveTo>
                <a:lnTo>
                  <a:pt x="8735328" y="0"/>
                </a:lnTo>
                <a:lnTo>
                  <a:pt x="8735328" y="4918680"/>
                </a:lnTo>
                <a:lnTo>
                  <a:pt x="0" y="49186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7762" b="-634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316932" y="5763750"/>
            <a:ext cx="16872974" cy="2558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093"/>
              </a:lnSpc>
            </a:pPr>
            <a:r>
              <a:rPr lang="en-US" sz="3638">
                <a:solidFill>
                  <a:srgbClr val="1C0C06"/>
                </a:solidFill>
                <a:latin typeface="Public Sans"/>
                <a:ea typeface="Public Sans"/>
                <a:cs typeface="Public Sans"/>
                <a:sym typeface="Public Sans"/>
              </a:rPr>
              <a:t>Accenture, founded in 1989 in Dublin, has a </a:t>
            </a:r>
            <a:r>
              <a:rPr lang="en-US" sz="3638" b="1">
                <a:solidFill>
                  <a:srgbClr val="1C0C0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global presence</a:t>
            </a:r>
            <a:r>
              <a:rPr lang="en-US" sz="3638">
                <a:solidFill>
                  <a:srgbClr val="1C0C06"/>
                </a:solidFill>
                <a:latin typeface="Public Sans"/>
                <a:ea typeface="Public Sans"/>
                <a:cs typeface="Public Sans"/>
                <a:sym typeface="Public Sans"/>
              </a:rPr>
              <a:t> across 200+ cities. Addressing salary issues is crucial for fostering </a:t>
            </a:r>
            <a:r>
              <a:rPr lang="en-US" sz="3638" b="1">
                <a:solidFill>
                  <a:srgbClr val="1C0C0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equitable workplaces</a:t>
            </a:r>
            <a:r>
              <a:rPr lang="en-US" sz="3638">
                <a:solidFill>
                  <a:srgbClr val="1C0C06"/>
                </a:solidFill>
                <a:latin typeface="Public Sans"/>
                <a:ea typeface="Public Sans"/>
                <a:cs typeface="Public Sans"/>
                <a:sym typeface="Public Sans"/>
              </a:rPr>
              <a:t> and enhancing overall employee satisfaction within the organization and beyond.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2584257" y="5513743"/>
            <a:ext cx="6058282" cy="11450362"/>
          </a:xfrm>
          <a:custGeom>
            <a:avLst/>
            <a:gdLst/>
            <a:ahLst/>
            <a:cxnLst/>
            <a:rect l="l" t="t" r="r" b="b"/>
            <a:pathLst>
              <a:path w="6058282" h="11450362">
                <a:moveTo>
                  <a:pt x="0" y="0"/>
                </a:moveTo>
                <a:lnTo>
                  <a:pt x="6058282" y="0"/>
                </a:lnTo>
                <a:lnTo>
                  <a:pt x="6058282" y="11450361"/>
                </a:lnTo>
                <a:lnTo>
                  <a:pt x="0" y="114503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601200" y="9266062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916400" y="-218379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545252" y="1473423"/>
            <a:ext cx="10742748" cy="6355359"/>
            <a:chOff x="0" y="0"/>
            <a:chExt cx="14323664" cy="8473812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14323664" cy="664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48"/>
                </a:lnSpc>
              </a:pPr>
              <a:r>
                <a:rPr lang="en-US" sz="2962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Inequity in Salary Distribution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13911"/>
              <a:ext cx="14323664" cy="11049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0"/>
                </a:lnSpc>
              </a:pPr>
              <a:r>
                <a:rPr lang="en-US" sz="2393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Manual methods often perpetuate </a:t>
              </a:r>
              <a:r>
                <a:rPr lang="en-US" sz="2393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inequitable pay practices</a:t>
              </a:r>
              <a:r>
                <a:rPr lang="en-US" sz="2393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across varying demographics.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210783"/>
              <a:ext cx="14323664" cy="664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48"/>
                </a:lnSpc>
              </a:pPr>
              <a:r>
                <a:rPr lang="en-US" sz="2962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Bias in Decision-Making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091369"/>
              <a:ext cx="14323664" cy="11049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0"/>
                </a:lnSpc>
              </a:pPr>
              <a:r>
                <a:rPr lang="en-US" sz="2393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Human biases can influence salary decisions, leading to </a:t>
              </a:r>
              <a:r>
                <a:rPr lang="en-US" sz="2393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unfair compensation</a:t>
              </a:r>
              <a:r>
                <a:rPr lang="en-US" sz="2393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6488242"/>
              <a:ext cx="14323664" cy="664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48"/>
                </a:lnSpc>
              </a:pPr>
              <a:r>
                <a:rPr lang="en-US" sz="2962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Budget Overruns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7368828"/>
              <a:ext cx="14323664" cy="11049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0"/>
                </a:lnSpc>
              </a:pPr>
              <a:r>
                <a:rPr lang="en-US" sz="2393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Outdated HR processes frequently result in </a:t>
              </a:r>
              <a:r>
                <a:rPr lang="en-US" sz="2393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unanticipated budget excesses</a:t>
              </a:r>
              <a:r>
                <a:rPr lang="en-US" sz="2393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impacting financial planning.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48919" y="2529702"/>
            <a:ext cx="6571533" cy="4242801"/>
            <a:chOff x="0" y="0"/>
            <a:chExt cx="8762045" cy="565706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9050"/>
              <a:ext cx="8762045" cy="3676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200"/>
                </a:lnSpc>
              </a:pPr>
              <a:r>
                <a:rPr lang="en-US" sz="6000" b="1" u="sng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 Accenture’s</a:t>
              </a:r>
            </a:p>
            <a:p>
              <a:pPr marL="0" lvl="0" indent="0" algn="l">
                <a:lnSpc>
                  <a:spcPts val="7200"/>
                </a:lnSpc>
              </a:pPr>
              <a:r>
                <a:rPr lang="en-US" sz="6000" b="1" u="sng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 Problem Statement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200167"/>
              <a:ext cx="8762045" cy="145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</a:pPr>
              <a:r>
                <a:rPr lang="en-US" sz="3200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Explore critical issues facing manual HR processes today.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538253" y="2589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4" y="0"/>
                </a:lnTo>
                <a:lnTo>
                  <a:pt x="5761174" y="1088838"/>
                </a:lnTo>
                <a:lnTo>
                  <a:pt x="0" y="10888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911" b="-2911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4739" y="8910591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777901" y="116351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597250" y="9029700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4739" y="291434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5" y="0"/>
                </a:lnTo>
                <a:lnTo>
                  <a:pt x="5761175" y="1088838"/>
                </a:lnTo>
                <a:lnTo>
                  <a:pt x="0" y="1088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911" b="-2911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08404" y="2321507"/>
            <a:ext cx="6099353" cy="5954343"/>
          </a:xfrm>
          <a:custGeom>
            <a:avLst/>
            <a:gdLst/>
            <a:ahLst/>
            <a:cxnLst/>
            <a:rect l="l" t="t" r="r" b="b"/>
            <a:pathLst>
              <a:path w="6099353" h="5954343">
                <a:moveTo>
                  <a:pt x="0" y="0"/>
                </a:moveTo>
                <a:lnTo>
                  <a:pt x="6099352" y="0"/>
                </a:lnTo>
                <a:lnTo>
                  <a:pt x="6099352" y="5954342"/>
                </a:lnTo>
                <a:lnTo>
                  <a:pt x="0" y="59543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8309" t="-3380" r="-46976" b="-3380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7917960" y="1380272"/>
            <a:ext cx="9719882" cy="8471859"/>
            <a:chOff x="0" y="0"/>
            <a:chExt cx="12959843" cy="11295811"/>
          </a:xfrm>
        </p:grpSpPr>
        <p:sp>
          <p:nvSpPr>
            <p:cNvPr id="9" name="TextBox 9"/>
            <p:cNvSpPr txBox="1"/>
            <p:nvPr/>
          </p:nvSpPr>
          <p:spPr>
            <a:xfrm>
              <a:off x="0" y="-9525"/>
              <a:ext cx="12959843" cy="4467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785"/>
                </a:lnSpc>
              </a:pPr>
              <a:r>
                <a:rPr lang="en-US" sz="7321" b="1" u="sng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Earnalytics: Revolutionizing Salary Predictions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5034194"/>
              <a:ext cx="12959843" cy="1782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466"/>
                </a:lnSpc>
              </a:pPr>
              <a:r>
                <a:rPr lang="en-US" sz="3904" u="sng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Utilizing AI to ensure fair and accurate salary assessments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7446021"/>
              <a:ext cx="11539780" cy="38497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67"/>
                </a:lnSpc>
              </a:pPr>
              <a:r>
                <a:rPr lang="en-US" sz="2762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Earnalytics employs advanced AI algorithms to analyze various factors such as age, gender, education, and experience. This approach </a:t>
              </a:r>
              <a:r>
                <a:rPr lang="en-US" sz="2762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eliminates bias</a:t>
              </a:r>
              <a:r>
                <a:rPr lang="en-US" sz="2762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and promotes transparency in salary predictions, ultimately fostering a fairer workplace for all employees.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18755" y="2028167"/>
            <a:ext cx="9012820" cy="6875266"/>
          </a:xfrm>
          <a:custGeom>
            <a:avLst/>
            <a:gdLst/>
            <a:ahLst/>
            <a:cxnLst/>
            <a:rect l="l" t="t" r="r" b="b"/>
            <a:pathLst>
              <a:path w="9012820" h="6875266">
                <a:moveTo>
                  <a:pt x="0" y="0"/>
                </a:moveTo>
                <a:lnTo>
                  <a:pt x="9012820" y="0"/>
                </a:lnTo>
                <a:lnTo>
                  <a:pt x="9012820" y="6875266"/>
                </a:lnTo>
                <a:lnTo>
                  <a:pt x="0" y="6875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341503" y="9112950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716000" y="233639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992600" y="5627433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830498" y="9112950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20296" y="209516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5" y="0"/>
                </a:lnTo>
                <a:lnTo>
                  <a:pt x="5761175" y="1088839"/>
                </a:lnTo>
                <a:lnTo>
                  <a:pt x="0" y="10888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911" b="-291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0" y="2482755"/>
            <a:ext cx="8048539" cy="5966090"/>
          </a:xfrm>
          <a:custGeom>
            <a:avLst/>
            <a:gdLst/>
            <a:ahLst/>
            <a:cxnLst/>
            <a:rect l="l" t="t" r="r" b="b"/>
            <a:pathLst>
              <a:path w="8048539" h="5966090">
                <a:moveTo>
                  <a:pt x="0" y="0"/>
                </a:moveTo>
                <a:lnTo>
                  <a:pt x="8048539" y="0"/>
                </a:lnTo>
                <a:lnTo>
                  <a:pt x="8048539" y="5966090"/>
                </a:lnTo>
                <a:lnTo>
                  <a:pt x="0" y="596609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2721" r="-7040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8795238" y="2066412"/>
            <a:ext cx="7965324" cy="6154175"/>
            <a:chOff x="0" y="0"/>
            <a:chExt cx="10620433" cy="8205567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"/>
              <a:ext cx="10620433" cy="2457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200"/>
                </a:lnSpc>
              </a:pPr>
              <a:r>
                <a:rPr lang="en-US" sz="6000" b="1" u="sng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Community Impact of Fair Income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914406"/>
              <a:ext cx="10620433" cy="145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</a:pPr>
              <a:r>
                <a:rPr lang="en-US" sz="3200" u="sng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Promoting equality through fair pay distribution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4876897"/>
              <a:ext cx="9456708" cy="3328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3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Fair income distribution fosters </a:t>
              </a:r>
              <a:r>
                <a:rPr lang="en-US" sz="2399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economic growth</a:t>
              </a:r>
              <a:r>
                <a:rPr lang="en-US" sz="23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and enhances community </a:t>
              </a:r>
              <a:r>
                <a:rPr lang="en-US" sz="2399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well-being</a:t>
              </a:r>
              <a:r>
                <a:rPr lang="en-US" sz="23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. By ensuring equitable salaries, we can reduce income disparities, improve living standards, and create a more cohesive society, ultimately benefiting all members of the community.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2028045" y="3569954"/>
            <a:ext cx="6058282" cy="11450362"/>
          </a:xfrm>
          <a:custGeom>
            <a:avLst/>
            <a:gdLst/>
            <a:ahLst/>
            <a:cxnLst/>
            <a:rect l="l" t="t" r="r" b="b"/>
            <a:pathLst>
              <a:path w="6058282" h="11450362">
                <a:moveTo>
                  <a:pt x="0" y="0"/>
                </a:moveTo>
                <a:lnTo>
                  <a:pt x="6058282" y="0"/>
                </a:lnTo>
                <a:lnTo>
                  <a:pt x="6058282" y="11450361"/>
                </a:lnTo>
                <a:lnTo>
                  <a:pt x="0" y="114503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058400" y="8774839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7156148" y="9148296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171377" y="1699380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3"/>
                </a:lnTo>
                <a:lnTo>
                  <a:pt x="0" y="10405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427605" y="168206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97986" y="2280664"/>
            <a:ext cx="6649915" cy="5725561"/>
            <a:chOff x="0" y="0"/>
            <a:chExt cx="8866554" cy="7634082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8866554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Accuracy target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703873"/>
              <a:ext cx="8866554" cy="1046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</a:pP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Achieve </a:t>
              </a:r>
              <a:r>
                <a:rPr lang="en-US" sz="2299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65% accuracy</a:t>
              </a: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in salary predictions for better budgeting.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875401"/>
              <a:ext cx="8866554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Equity reduction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645949"/>
              <a:ext cx="8866554" cy="1046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</a:pP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Aim for a </a:t>
              </a:r>
              <a:r>
                <a:rPr lang="en-US" sz="2299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15–20% reduction</a:t>
              </a: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in salary inequities across demographics.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817477"/>
              <a:ext cx="8866554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Salary range match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588025"/>
              <a:ext cx="8866554" cy="1046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</a:pP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Ensure </a:t>
              </a:r>
              <a:r>
                <a:rPr lang="en-US" sz="2299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5% salary range match</a:t>
              </a: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for fair compensation practices.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34102" y="2280664"/>
            <a:ext cx="6571533" cy="4242801"/>
            <a:chOff x="0" y="0"/>
            <a:chExt cx="8762045" cy="565706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9050"/>
              <a:ext cx="8762045" cy="3676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200"/>
                </a:lnSpc>
              </a:pPr>
              <a:r>
                <a:rPr lang="en-US" sz="6000" b="1" u="sng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Business Objectives Overview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200167"/>
              <a:ext cx="8762045" cy="145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</a:pPr>
              <a:r>
                <a:rPr lang="en-US" sz="3200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Focus on key targets for success and equity in salary predictions.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520296" y="209516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5" y="0"/>
                </a:lnTo>
                <a:lnTo>
                  <a:pt x="5761175" y="1088839"/>
                </a:lnTo>
                <a:lnTo>
                  <a:pt x="0" y="10888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911" b="-2911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1711024" y="5517328"/>
            <a:ext cx="6058282" cy="11450362"/>
          </a:xfrm>
          <a:custGeom>
            <a:avLst/>
            <a:gdLst/>
            <a:ahLst/>
            <a:cxnLst/>
            <a:rect l="l" t="t" r="r" b="b"/>
            <a:pathLst>
              <a:path w="6058282" h="11450362">
                <a:moveTo>
                  <a:pt x="0" y="0"/>
                </a:moveTo>
                <a:lnTo>
                  <a:pt x="6058282" y="0"/>
                </a:lnTo>
                <a:lnTo>
                  <a:pt x="6058282" y="11450361"/>
                </a:lnTo>
                <a:lnTo>
                  <a:pt x="0" y="114503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777690" y="8963180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154400" y="8963180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430000" y="261732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97986" y="2280664"/>
            <a:ext cx="6649915" cy="5725561"/>
            <a:chOff x="0" y="0"/>
            <a:chExt cx="8866554" cy="7634082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8866554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Employee Data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703873"/>
              <a:ext cx="8866554" cy="1046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</a:pP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Accurate records of employee demographics and salaries are essential.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875401"/>
              <a:ext cx="8866554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Finance Records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645949"/>
              <a:ext cx="8866554" cy="1046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</a:pP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Historical financial data aids in predictive salary modeling and budgeting.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817477"/>
              <a:ext cx="8866554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HR Experts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588025"/>
              <a:ext cx="8866554" cy="1046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</a:pP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Skilled HR professionals ensure ethical data handling and compliance.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454398" y="2741112"/>
            <a:ext cx="6571533" cy="4804776"/>
            <a:chOff x="0" y="0"/>
            <a:chExt cx="8762045" cy="640636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9050"/>
              <a:ext cx="8762045" cy="3676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200"/>
                </a:lnSpc>
              </a:pPr>
              <a:r>
                <a:rPr lang="en-US" sz="6000" b="1" u="sng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Data Requirements Overview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200167"/>
              <a:ext cx="8762045" cy="22062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</a:pPr>
              <a:r>
                <a:rPr lang="en-US" sz="3200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Essential resources needed for Earnalytics implementation and functionality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869215" y="312877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4" y="0"/>
                </a:lnTo>
                <a:lnTo>
                  <a:pt x="5761174" y="1088838"/>
                </a:lnTo>
                <a:lnTo>
                  <a:pt x="0" y="10888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911" b="-2911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18755" y="2028167"/>
            <a:ext cx="9012820" cy="6875266"/>
          </a:xfrm>
          <a:custGeom>
            <a:avLst/>
            <a:gdLst/>
            <a:ahLst/>
            <a:cxnLst/>
            <a:rect l="l" t="t" r="r" b="b"/>
            <a:pathLst>
              <a:path w="9012820" h="6875266">
                <a:moveTo>
                  <a:pt x="0" y="0"/>
                </a:moveTo>
                <a:lnTo>
                  <a:pt x="9012820" y="0"/>
                </a:lnTo>
                <a:lnTo>
                  <a:pt x="9012820" y="6875266"/>
                </a:lnTo>
                <a:lnTo>
                  <a:pt x="0" y="68752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573000" y="8537153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226952" y="826581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866210" y="8537153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573761" y="9064224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33954" y="484281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5" y="0"/>
                </a:lnTo>
                <a:lnTo>
                  <a:pt x="5761175" y="1088838"/>
                </a:lnTo>
                <a:lnTo>
                  <a:pt x="0" y="10888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911" b="-291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05174" y="2879935"/>
            <a:ext cx="7934419" cy="5171730"/>
          </a:xfrm>
          <a:custGeom>
            <a:avLst/>
            <a:gdLst/>
            <a:ahLst/>
            <a:cxnLst/>
            <a:rect l="l" t="t" r="r" b="b"/>
            <a:pathLst>
              <a:path w="7934419" h="5171730">
                <a:moveTo>
                  <a:pt x="0" y="0"/>
                </a:moveTo>
                <a:lnTo>
                  <a:pt x="7934419" y="0"/>
                </a:lnTo>
                <a:lnTo>
                  <a:pt x="7934419" y="5171730"/>
                </a:lnTo>
                <a:lnTo>
                  <a:pt x="0" y="51717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7557" t="-11991" r="-14875"/>
            </a:stretch>
          </a:blipFill>
          <a:ln cap="rnd">
            <a:noFill/>
            <a:prstDash val="solid"/>
            <a:round/>
          </a:ln>
        </p:spPr>
      </p:sp>
      <p:grpSp>
        <p:nvGrpSpPr>
          <p:cNvPr id="9" name="Group 9"/>
          <p:cNvGrpSpPr/>
          <p:nvPr/>
        </p:nvGrpSpPr>
        <p:grpSpPr>
          <a:xfrm>
            <a:off x="9293976" y="2639893"/>
            <a:ext cx="7965324" cy="5239775"/>
            <a:chOff x="0" y="0"/>
            <a:chExt cx="10620433" cy="6986367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9050"/>
              <a:ext cx="10620433" cy="1238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200"/>
                </a:lnSpc>
              </a:pPr>
              <a:r>
                <a:rPr lang="en-US" sz="6000" b="1" u="sng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Constraints and Risks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695206"/>
              <a:ext cx="10620433" cy="1456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</a:pPr>
              <a:r>
                <a:rPr lang="en-US" sz="3200" u="sng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Understanding POPIA and bias concerns in AI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657697"/>
              <a:ext cx="9456708" cy="3328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</a:pPr>
              <a:r>
                <a:rPr lang="en-US" sz="23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The </a:t>
              </a:r>
              <a:r>
                <a:rPr lang="en-US" sz="2399" b="1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Protection of Personal Information Act (POPIA)</a:t>
              </a:r>
              <a:r>
                <a:rPr lang="en-US" sz="23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ensures data privacy while using AI tools. Addressing potential bias replication in AI models is crucial for maintaining fairness in salary predictions and ensuring equitable treatment across all demographics.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1711024" y="5517328"/>
            <a:ext cx="6058282" cy="11450362"/>
          </a:xfrm>
          <a:custGeom>
            <a:avLst/>
            <a:gdLst/>
            <a:ahLst/>
            <a:cxnLst/>
            <a:rect l="l" t="t" r="r" b="b"/>
            <a:pathLst>
              <a:path w="6058282" h="11450362">
                <a:moveTo>
                  <a:pt x="0" y="0"/>
                </a:moveTo>
                <a:lnTo>
                  <a:pt x="6058282" y="0"/>
                </a:lnTo>
                <a:lnTo>
                  <a:pt x="6058282" y="11450361"/>
                </a:lnTo>
                <a:lnTo>
                  <a:pt x="0" y="114503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818282" y="8726112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697295" y="9029700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2" y="0"/>
                </a:lnTo>
                <a:lnTo>
                  <a:pt x="1040592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697295" y="4426458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777690" y="247719"/>
            <a:ext cx="1040592" cy="1040592"/>
          </a:xfrm>
          <a:custGeom>
            <a:avLst/>
            <a:gdLst/>
            <a:ahLst/>
            <a:cxnLst/>
            <a:rect l="l" t="t" r="r" b="b"/>
            <a:pathLst>
              <a:path w="1040592" h="1040592">
                <a:moveTo>
                  <a:pt x="0" y="0"/>
                </a:moveTo>
                <a:lnTo>
                  <a:pt x="1040593" y="0"/>
                </a:lnTo>
                <a:lnTo>
                  <a:pt x="1040593" y="1040592"/>
                </a:lnTo>
                <a:lnTo>
                  <a:pt x="0" y="10405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97986" y="2280664"/>
            <a:ext cx="6649915" cy="5725561"/>
            <a:chOff x="0" y="0"/>
            <a:chExt cx="8866554" cy="7634082"/>
          </a:xfrm>
        </p:grpSpPr>
        <p:sp>
          <p:nvSpPr>
            <p:cNvPr id="8" name="TextBox 8"/>
            <p:cNvSpPr txBox="1"/>
            <p:nvPr/>
          </p:nvSpPr>
          <p:spPr>
            <a:xfrm>
              <a:off x="0" y="-66675"/>
              <a:ext cx="8866554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Python Programming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703873"/>
              <a:ext cx="8866554" cy="1046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</a:pP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Python enables efficient data manipulation and model building for predictions.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875401"/>
              <a:ext cx="8866554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Random Forest Regression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645949"/>
              <a:ext cx="8866554" cy="1046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</a:pP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This technique enhances accuracy by aggregating multiple decision trees' results.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817477"/>
              <a:ext cx="8866554" cy="5882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</a:pPr>
              <a:r>
                <a:rPr lang="en-US" sz="2600" b="1" u="sng">
                  <a:solidFill>
                    <a:srgbClr val="1C0C06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Data Analysis Libraries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588025"/>
              <a:ext cx="8866554" cy="10460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219"/>
                </a:lnSpc>
              </a:pPr>
              <a:r>
                <a:rPr lang="en-US" sz="2299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Libraries like Pandas and Numpy streamline data processing and analysis tasks.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454398" y="2741112"/>
            <a:ext cx="6571533" cy="4804776"/>
            <a:chOff x="0" y="0"/>
            <a:chExt cx="8762045" cy="640636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9050"/>
              <a:ext cx="8762045" cy="3676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200"/>
                </a:lnSpc>
              </a:pPr>
              <a:r>
                <a:rPr lang="en-US" sz="6000" b="1" u="sng">
                  <a:solidFill>
                    <a:srgbClr val="CDB98D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Tools &amp; Techniques Overview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4200167"/>
              <a:ext cx="8762045" cy="22062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</a:pPr>
              <a:r>
                <a:rPr lang="en-US" sz="3200">
                  <a:solidFill>
                    <a:srgbClr val="1C0C0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Utilizing advanced coding and algorithms for effective salary predictions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833954" y="200039"/>
            <a:ext cx="5761174" cy="1088838"/>
          </a:xfrm>
          <a:custGeom>
            <a:avLst/>
            <a:gdLst/>
            <a:ahLst/>
            <a:cxnLst/>
            <a:rect l="l" t="t" r="r" b="b"/>
            <a:pathLst>
              <a:path w="5761174" h="1088838">
                <a:moveTo>
                  <a:pt x="0" y="0"/>
                </a:moveTo>
                <a:lnTo>
                  <a:pt x="5761175" y="0"/>
                </a:lnTo>
                <a:lnTo>
                  <a:pt x="5761175" y="1088838"/>
                </a:lnTo>
                <a:lnTo>
                  <a:pt x="0" y="10888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911" b="-2911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447</Words>
  <Application>Microsoft Office PowerPoint</Application>
  <PresentationFormat>Custom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Public Sans</vt:lpstr>
      <vt:lpstr>Arial</vt:lpstr>
      <vt:lpstr>Calibri</vt:lpstr>
      <vt:lpstr>Public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Earnalytics</dc:title>
  <dc:description>Presentation - Earnalytics</dc:description>
  <cp:lastModifiedBy>user</cp:lastModifiedBy>
  <cp:revision>2</cp:revision>
  <dcterms:created xsi:type="dcterms:W3CDTF">2006-08-16T00:00:00Z</dcterms:created>
  <dcterms:modified xsi:type="dcterms:W3CDTF">2025-10-09T18:13:23Z</dcterms:modified>
  <dc:identifier>DAG1UUosWnE</dc:identifier>
</cp:coreProperties>
</file>

<file path=docProps/thumbnail.jpeg>
</file>